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8" r:id="rId11"/>
    <p:sldId id="270" r:id="rId12"/>
    <p:sldId id="269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7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52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48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7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949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09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6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4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8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9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22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0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32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36746-0DA5-4D11-A938-8769AC5F5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of Burns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E9332-B587-4ED4-BE2A-A3AB84C4B4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TBSA (Surface Area)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F42F3-9367-4657-8932-A028E63341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/>
              <a:t>Rule of Nines (Adults)</a:t>
            </a:r>
            <a:r>
              <a:rPr lang="en-US" dirty="0"/>
              <a:t> – fast estimate</a:t>
            </a:r>
          </a:p>
          <a:p>
            <a:pPr lvl="0"/>
            <a:r>
              <a:rPr lang="en-US" b="1" dirty="0"/>
              <a:t>Lund &amp; Browder Chart</a:t>
            </a:r>
            <a:r>
              <a:rPr lang="en-US" dirty="0"/>
              <a:t> – accurate for children</a:t>
            </a:r>
          </a:p>
          <a:p>
            <a:pPr lvl="0"/>
            <a:r>
              <a:rPr lang="en-US" b="1" dirty="0"/>
              <a:t>Palmar Method:</a:t>
            </a:r>
            <a:r>
              <a:rPr lang="en-US" dirty="0"/>
              <a:t> patient’s palm = </a:t>
            </a:r>
            <a:r>
              <a:rPr lang="en-US" b="1" dirty="0"/>
              <a:t>1% TBSA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35EEE7-958E-47A1-9E2C-03050D055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Depth Evaluation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BD4ED4-CF63-46F3-BD23-5237CFF50DE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b="1" dirty="0"/>
              <a:t>1st Degree:</a:t>
            </a:r>
            <a:r>
              <a:rPr lang="en-US" dirty="0"/>
              <a:t> pink, painful, blanches</a:t>
            </a:r>
          </a:p>
          <a:p>
            <a:pPr lvl="0"/>
            <a:r>
              <a:rPr lang="en-US" b="1" dirty="0"/>
              <a:t>2nd Degree:</a:t>
            </a:r>
            <a:r>
              <a:rPr lang="en-US" dirty="0"/>
              <a:t> blistering, white/red, painful or less painful</a:t>
            </a:r>
          </a:p>
          <a:p>
            <a:pPr lvl="0"/>
            <a:r>
              <a:rPr lang="en-US" b="1" dirty="0"/>
              <a:t>3rd Degree:</a:t>
            </a:r>
            <a:r>
              <a:rPr lang="en-US" dirty="0"/>
              <a:t> leathery, painless, hair pulls out easily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78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26">
            <a:extLst>
              <a:ext uri="{FF2B5EF4-FFF2-40B4-BE49-F238E27FC236}">
                <a16:creationId xmlns:a16="http://schemas.microsoft.com/office/drawing/2014/main" id="{01200896-A4BF-416C-A085-82DA7066671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0" y="0"/>
            <a:ext cx="70866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52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25">
            <a:extLst>
              <a:ext uri="{FF2B5EF4-FFF2-40B4-BE49-F238E27FC236}">
                <a16:creationId xmlns:a16="http://schemas.microsoft.com/office/drawing/2014/main" id="{B5BCF9C8-4965-46AA-8517-1A23C67D213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50" y="0"/>
            <a:ext cx="6496050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57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3EA64-1CF0-45B6-8BAB-D0916610B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642B-2ECF-4A9E-A465-830960A39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Cool first → Cover → Refer if severe</a:t>
            </a:r>
          </a:p>
          <a:p>
            <a:pPr lvl="0"/>
            <a:r>
              <a:rPr lang="en-US" dirty="0"/>
              <a:t>Identify burn depth &amp; cause</a:t>
            </a:r>
          </a:p>
          <a:p>
            <a:pPr lvl="0"/>
            <a:r>
              <a:rPr lang="en-US" dirty="0"/>
              <a:t>Watch for airway involvement</a:t>
            </a:r>
          </a:p>
          <a:p>
            <a:pPr lvl="0"/>
            <a:r>
              <a:rPr lang="en-US" dirty="0"/>
              <a:t>Avoid traditional remedies</a:t>
            </a:r>
          </a:p>
          <a:p>
            <a:pPr lvl="0"/>
            <a:r>
              <a:rPr lang="en-US" dirty="0"/>
              <a:t>Prevent hypothermia &amp; infection</a:t>
            </a:r>
          </a:p>
          <a:p>
            <a:pPr lvl="0"/>
            <a:r>
              <a:rPr lang="en-US" dirty="0"/>
              <a:t>Early TBSA assessment guides fluid needs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77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2DC56-43E0-4F5D-BB4B-0F1AC47C2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25E96-B7B7-44E7-A866-0545ED586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do you differentiate superficial, partial, and full-thickness burns?</a:t>
            </a:r>
          </a:p>
          <a:p>
            <a:pPr lvl="0"/>
            <a:r>
              <a:rPr lang="en-US" dirty="0"/>
              <a:t>What makes inhalation burns life-threatening?</a:t>
            </a:r>
          </a:p>
          <a:p>
            <a:pPr lvl="0"/>
            <a:r>
              <a:rPr lang="en-US" dirty="0"/>
              <a:t>Why avoid butter/oil remedies?</a:t>
            </a:r>
          </a:p>
          <a:p>
            <a:pPr lvl="0"/>
            <a:r>
              <a:rPr lang="en-US" dirty="0"/>
              <a:t>When must burn patients be referred?</a:t>
            </a:r>
          </a:p>
          <a:p>
            <a:pPr lvl="0"/>
            <a:r>
              <a:rPr lang="en-US" dirty="0"/>
              <a:t>How do you estimate TBSA quickly?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11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2.9: MANAGEMENT OF BURN INJURIES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 MA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94A4F-67EE-4FDC-8DBF-29D8BAD2D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5795C-6856-41EA-8AF4-3D0570E11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Burns range from mild superficial to life-threatening deep burns</a:t>
            </a:r>
          </a:p>
          <a:p>
            <a:pPr lvl="0"/>
            <a:r>
              <a:rPr lang="en-US" dirty="0"/>
              <a:t>Correct first aid improves survival &amp; healing</a:t>
            </a:r>
          </a:p>
          <a:p>
            <a:pPr lvl="0"/>
            <a:r>
              <a:rPr lang="en-US" dirty="0"/>
              <a:t>PHC-level responders &amp; CERT members must:</a:t>
            </a:r>
          </a:p>
          <a:p>
            <a:pPr lvl="1"/>
            <a:r>
              <a:rPr lang="en-US" dirty="0"/>
              <a:t>Identify severity</a:t>
            </a:r>
          </a:p>
          <a:p>
            <a:pPr lvl="1"/>
            <a:r>
              <a:rPr lang="en-US" dirty="0"/>
              <a:t>Cool burns early</a:t>
            </a:r>
          </a:p>
          <a:p>
            <a:pPr lvl="1"/>
            <a:r>
              <a:rPr lang="en-US" dirty="0"/>
              <a:t>Protect injured skin</a:t>
            </a:r>
          </a:p>
          <a:p>
            <a:pPr lvl="1"/>
            <a:r>
              <a:rPr lang="en-US" dirty="0"/>
              <a:t>Refer severe cases promptly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8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51179-CB90-4B2B-BE53-08D2DD18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75D7E-51F7-4D71-9524-603B133F1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Identify types &amp; severity of burn injuries</a:t>
            </a:r>
          </a:p>
          <a:p>
            <a:pPr lvl="1"/>
            <a:r>
              <a:rPr lang="en-US" dirty="0"/>
              <a:t>Apply </a:t>
            </a:r>
            <a:r>
              <a:rPr lang="en-US" b="1" dirty="0"/>
              <a:t>immediate cooling first aid</a:t>
            </a:r>
            <a:endParaRPr lang="en-US" dirty="0"/>
          </a:p>
          <a:p>
            <a:pPr lvl="1"/>
            <a:r>
              <a:rPr lang="en-US" dirty="0"/>
              <a:t>Demonstrate safe covering &amp; dressing</a:t>
            </a:r>
          </a:p>
          <a:p>
            <a:pPr lvl="1"/>
            <a:r>
              <a:rPr lang="en-US" dirty="0"/>
              <a:t>Prevent infection &amp; further injury</a:t>
            </a:r>
          </a:p>
          <a:p>
            <a:pPr lvl="1"/>
            <a:r>
              <a:rPr lang="en-US" dirty="0"/>
              <a:t>Recognize when to </a:t>
            </a:r>
            <a:r>
              <a:rPr lang="en-US" b="1" dirty="0"/>
              <a:t>refer to advanced care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2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1F1BB-84BD-47F5-9636-86ED65E78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800" y="365125"/>
            <a:ext cx="9779000" cy="8286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Types of Burns (Depth)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593AA-BE01-4DB4-B6CD-7A4562683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2868"/>
            <a:ext cx="10515600" cy="404518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Superficial (1st Degree)</a:t>
            </a:r>
          </a:p>
          <a:p>
            <a:pPr lvl="1"/>
            <a:r>
              <a:rPr lang="en-US" dirty="0"/>
              <a:t>Red, painful, no blisters</a:t>
            </a:r>
          </a:p>
          <a:p>
            <a:pPr lvl="1"/>
            <a:r>
              <a:rPr lang="en-US" dirty="0"/>
              <a:t>Affects epidermis only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Partial-Thickness (2nd Degree)</a:t>
            </a:r>
          </a:p>
          <a:p>
            <a:pPr lvl="1"/>
            <a:r>
              <a:rPr lang="en-US" b="1" dirty="0"/>
              <a:t>Superficial:</a:t>
            </a:r>
            <a:r>
              <a:rPr lang="en-US" dirty="0"/>
              <a:t> red, blistering, very painful</a:t>
            </a:r>
          </a:p>
          <a:p>
            <a:pPr lvl="1"/>
            <a:r>
              <a:rPr lang="en-US" b="1" dirty="0"/>
              <a:t>Deep:</a:t>
            </a:r>
            <a:r>
              <a:rPr lang="en-US" dirty="0"/>
              <a:t> pale, mottled, reduced blanching, risk of scarring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Full-Thickness (3rd Degree)</a:t>
            </a:r>
          </a:p>
          <a:p>
            <a:pPr lvl="1"/>
            <a:r>
              <a:rPr lang="en-US" dirty="0"/>
              <a:t>White/charred, leathery</a:t>
            </a:r>
          </a:p>
          <a:p>
            <a:pPr lvl="1"/>
            <a:r>
              <a:rPr lang="en-US" b="1" dirty="0"/>
              <a:t>Painless</a:t>
            </a:r>
            <a:r>
              <a:rPr lang="en-US" dirty="0"/>
              <a:t> (nerve damage)</a:t>
            </a:r>
          </a:p>
          <a:p>
            <a:pPr lvl="1"/>
            <a:r>
              <a:rPr lang="en-US" dirty="0"/>
              <a:t>Requires surgical management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Fourth-Degree</a:t>
            </a:r>
          </a:p>
          <a:p>
            <a:pPr lvl="1"/>
            <a:r>
              <a:rPr lang="en-US" dirty="0"/>
              <a:t>Extends to muscle &amp; bone</a:t>
            </a:r>
          </a:p>
          <a:p>
            <a:pPr lvl="1"/>
            <a:r>
              <a:rPr lang="en-US" dirty="0"/>
              <a:t>No pain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DAF280-E5E8-4497-B0E8-81FA3C7D1E1B}"/>
              </a:ext>
            </a:extLst>
          </p:cNvPr>
          <p:cNvGrpSpPr>
            <a:grpSpLocks/>
          </p:cNvGrpSpPr>
          <p:nvPr/>
        </p:nvGrpSpPr>
        <p:grpSpPr>
          <a:xfrm>
            <a:off x="8174672" y="579397"/>
            <a:ext cx="3179128" cy="1219200"/>
            <a:chOff x="0" y="0"/>
            <a:chExt cx="2966821" cy="1035951"/>
          </a:xfrm>
        </p:grpSpPr>
        <p:pic>
          <p:nvPicPr>
            <p:cNvPr id="5" name="Image 203">
              <a:extLst>
                <a:ext uri="{FF2B5EF4-FFF2-40B4-BE49-F238E27FC236}">
                  <a16:creationId xmlns:a16="http://schemas.microsoft.com/office/drawing/2014/main" id="{72FA0053-C134-450B-B769-D9A4460FE2A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966821" cy="1035951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F416503-5147-41D4-8155-C8CFD81A5123}"/>
              </a:ext>
            </a:extLst>
          </p:cNvPr>
          <p:cNvGrpSpPr>
            <a:grpSpLocks/>
          </p:cNvGrpSpPr>
          <p:nvPr/>
        </p:nvGrpSpPr>
        <p:grpSpPr>
          <a:xfrm>
            <a:off x="8325386" y="2158002"/>
            <a:ext cx="3028413" cy="1505469"/>
            <a:chOff x="0" y="0"/>
            <a:chExt cx="2669920" cy="1415135"/>
          </a:xfrm>
        </p:grpSpPr>
        <p:pic>
          <p:nvPicPr>
            <p:cNvPr id="7" name="Image 205">
              <a:extLst>
                <a:ext uri="{FF2B5EF4-FFF2-40B4-BE49-F238E27FC236}">
                  <a16:creationId xmlns:a16="http://schemas.microsoft.com/office/drawing/2014/main" id="{874754E3-F606-466A-9EC5-2A3245EA6B3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8109"/>
              <a:ext cx="1629232" cy="1401755"/>
            </a:xfrm>
            <a:prstGeom prst="rect">
              <a:avLst/>
            </a:prstGeom>
          </p:spPr>
        </p:pic>
        <p:pic>
          <p:nvPicPr>
            <p:cNvPr id="8" name="Image 206">
              <a:extLst>
                <a:ext uri="{FF2B5EF4-FFF2-40B4-BE49-F238E27FC236}">
                  <a16:creationId xmlns:a16="http://schemas.microsoft.com/office/drawing/2014/main" id="{1CE4DDAE-2D3F-490E-B7DE-3C09D035AEA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51317" y="0"/>
              <a:ext cx="1018603" cy="141513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A4CE0C1-9E2A-48A5-B518-E391B1D93846}"/>
              </a:ext>
            </a:extLst>
          </p:cNvPr>
          <p:cNvGrpSpPr>
            <a:grpSpLocks/>
          </p:cNvGrpSpPr>
          <p:nvPr/>
        </p:nvGrpSpPr>
        <p:grpSpPr>
          <a:xfrm>
            <a:off x="8449376" y="3897314"/>
            <a:ext cx="2545813" cy="1134515"/>
            <a:chOff x="0" y="0"/>
            <a:chExt cx="2971807" cy="1250062"/>
          </a:xfrm>
        </p:grpSpPr>
        <p:pic>
          <p:nvPicPr>
            <p:cNvPr id="10" name="Image 208">
              <a:extLst>
                <a:ext uri="{FF2B5EF4-FFF2-40B4-BE49-F238E27FC236}">
                  <a16:creationId xmlns:a16="http://schemas.microsoft.com/office/drawing/2014/main" id="{8CAB05E1-C681-4798-AA32-F587DA0EFBB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3"/>
              <a:ext cx="1723308" cy="1249502"/>
            </a:xfrm>
            <a:prstGeom prst="rect">
              <a:avLst/>
            </a:prstGeom>
          </p:spPr>
        </p:pic>
        <p:pic>
          <p:nvPicPr>
            <p:cNvPr id="11" name="Image 209">
              <a:extLst>
                <a:ext uri="{FF2B5EF4-FFF2-40B4-BE49-F238E27FC236}">
                  <a16:creationId xmlns:a16="http://schemas.microsoft.com/office/drawing/2014/main" id="{7D95C444-63BA-49D9-A7B5-7E3611C11C4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2875" y="0"/>
              <a:ext cx="1218932" cy="125006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A85D01-7407-419B-9DB3-3A0BED8FD76A}"/>
              </a:ext>
            </a:extLst>
          </p:cNvPr>
          <p:cNvGrpSpPr>
            <a:grpSpLocks/>
          </p:cNvGrpSpPr>
          <p:nvPr/>
        </p:nvGrpSpPr>
        <p:grpSpPr>
          <a:xfrm>
            <a:off x="8487476" y="5270347"/>
            <a:ext cx="2659309" cy="787706"/>
            <a:chOff x="0" y="0"/>
            <a:chExt cx="3306991" cy="919096"/>
          </a:xfrm>
        </p:grpSpPr>
        <p:pic>
          <p:nvPicPr>
            <p:cNvPr id="13" name="Image 211">
              <a:extLst>
                <a:ext uri="{FF2B5EF4-FFF2-40B4-BE49-F238E27FC236}">
                  <a16:creationId xmlns:a16="http://schemas.microsoft.com/office/drawing/2014/main" id="{518F27A3-8FCB-46C4-95E4-30B7F458319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3306991" cy="9190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151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0BDE4-EC5B-446B-BAC6-83230AF0A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/>
          <a:lstStyle/>
          <a:p>
            <a:r>
              <a:rPr lang="en-US" dirty="0"/>
              <a:t>Types of Burns (Cause-Based)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0C7B6-04D3-4F14-9F00-B1AE44195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Thermal Burns</a:t>
            </a:r>
          </a:p>
          <a:p>
            <a:pPr lvl="1"/>
            <a:r>
              <a:rPr lang="en-US" dirty="0"/>
              <a:t>Fire, flame, hot liquids, steam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Electrical Burns</a:t>
            </a:r>
          </a:p>
          <a:p>
            <a:pPr lvl="1"/>
            <a:r>
              <a:rPr lang="en-US" dirty="0"/>
              <a:t>Contact burns, lightning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Chemical Burns</a:t>
            </a:r>
          </a:p>
          <a:p>
            <a:pPr lvl="1"/>
            <a:r>
              <a:rPr lang="en-US" dirty="0"/>
              <a:t>Acids, alkalis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Inhalation Burns</a:t>
            </a:r>
          </a:p>
          <a:p>
            <a:pPr lvl="1"/>
            <a:r>
              <a:rPr lang="en-US" dirty="0"/>
              <a:t>Hot gases, smoke, toxic fumes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7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98C87-7E9D-4674-A634-B2AAC7832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953" y="868874"/>
            <a:ext cx="9605635" cy="105930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First Aid for Burns (Immediate Actions)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6F79-C706-43DB-90E9-017A40D7BA8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1. Cool the Burn</a:t>
            </a:r>
          </a:p>
          <a:p>
            <a:pPr lvl="1"/>
            <a:r>
              <a:rPr lang="en-US" dirty="0"/>
              <a:t>Cool running water </a:t>
            </a:r>
            <a:r>
              <a:rPr lang="en-US" b="1" dirty="0"/>
              <a:t>10–20 minutes</a:t>
            </a:r>
            <a:endParaRPr lang="en-US" dirty="0"/>
          </a:p>
          <a:p>
            <a:pPr lvl="1"/>
            <a:r>
              <a:rPr lang="en-US" dirty="0"/>
              <a:t>NOT ice or very cold water</a:t>
            </a:r>
          </a:p>
          <a:p>
            <a:pPr marL="0" indent="0">
              <a:buNone/>
            </a:pPr>
            <a:r>
              <a:rPr lang="en-US" b="1" dirty="0"/>
              <a:t>2. Remove Constrictive Items</a:t>
            </a:r>
          </a:p>
          <a:p>
            <a:pPr lvl="1"/>
            <a:r>
              <a:rPr lang="en-US" dirty="0"/>
              <a:t>Rings, watches, belts, tight clothing</a:t>
            </a:r>
          </a:p>
          <a:p>
            <a:pPr marL="0" indent="0">
              <a:buNone/>
            </a:pPr>
            <a:r>
              <a:rPr lang="en-US" b="1" dirty="0"/>
              <a:t>3. Cover the Burn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sterile non-stick dressing / clean cloth</a:t>
            </a:r>
            <a:endParaRPr lang="en-US" dirty="0"/>
          </a:p>
          <a:p>
            <a:pPr lvl="1"/>
            <a:r>
              <a:rPr lang="en-US" dirty="0"/>
              <a:t>Keep loose, avoid pressure</a:t>
            </a:r>
          </a:p>
          <a:p>
            <a:pPr marL="0" indent="0">
              <a:buNone/>
            </a:pPr>
            <a:r>
              <a:rPr lang="en-US" b="1" dirty="0"/>
              <a:t>4. Avoid Home Remedies</a:t>
            </a:r>
          </a:p>
          <a:p>
            <a:pPr lvl="1"/>
            <a:r>
              <a:rPr lang="en-US" dirty="0"/>
              <a:t>No butter, oil, toothpaste, ghee, turmeric etc.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DCAB5-EAB0-473A-B577-FD521DCB9A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5. Pain Management</a:t>
            </a:r>
          </a:p>
          <a:p>
            <a:pPr lvl="1"/>
            <a:r>
              <a:rPr lang="en-US" dirty="0"/>
              <a:t>Provide analgesics when available</a:t>
            </a:r>
          </a:p>
          <a:p>
            <a:pPr marL="0" indent="0">
              <a:buNone/>
            </a:pPr>
            <a:r>
              <a:rPr lang="en-US" b="1" dirty="0"/>
              <a:t>6. Monitor for Shock</a:t>
            </a:r>
          </a:p>
          <a:p>
            <a:pPr lvl="1"/>
            <a:r>
              <a:rPr lang="en-US" dirty="0"/>
              <a:t>Large or deep burns can lead to shock</a:t>
            </a:r>
          </a:p>
          <a:p>
            <a:pPr marL="0" indent="0">
              <a:buNone/>
            </a:pPr>
            <a:r>
              <a:rPr lang="en-US" b="1" dirty="0"/>
              <a:t>7. Refer Severe Burns</a:t>
            </a:r>
          </a:p>
          <a:p>
            <a:pPr lvl="1"/>
            <a:r>
              <a:rPr lang="en-US" dirty="0"/>
              <a:t>Face, hands, feet, groin</a:t>
            </a:r>
          </a:p>
          <a:p>
            <a:pPr lvl="1"/>
            <a:r>
              <a:rPr lang="en-US" dirty="0"/>
              <a:t>Electrical, chemical, full-thickness</a:t>
            </a:r>
          </a:p>
          <a:p>
            <a:pPr lvl="1"/>
            <a:r>
              <a:rPr lang="en-US" dirty="0"/>
              <a:t>Extensive TBSA involvement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4BEA5-209E-4CA7-9B39-D6C1881C7D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929822"/>
            <a:ext cx="4905375" cy="166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24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988F-091C-4D2D-8B23-A165E897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Considerations (HABCDE Approach)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81781-688B-4E95-9314-E0C7E67144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b="1" dirty="0"/>
              <a:t>H</a:t>
            </a:r>
            <a:r>
              <a:rPr lang="en-US" dirty="0"/>
              <a:t> – 	Check for associated trauma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A</a:t>
            </a:r>
            <a:r>
              <a:rPr lang="en-US" dirty="0"/>
              <a:t> – 	Secure airway (risk of rapid 	swelling)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B</a:t>
            </a:r>
            <a:r>
              <a:rPr lang="en-US" dirty="0"/>
              <a:t> – 	Assess breathing; remove 	from 	smoke area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52CD50-E998-49B4-B03F-7CC71E0251F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dirty="0"/>
              <a:t>C</a:t>
            </a:r>
            <a:r>
              <a:rPr lang="en-US" dirty="0"/>
              <a:t> – 	Begin IV fluids if indicated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D</a:t>
            </a:r>
            <a:r>
              <a:rPr lang="en-US" dirty="0"/>
              <a:t> – 	Prevent hypothermia (burns 	lose heat quickly)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E</a:t>
            </a:r>
            <a:r>
              <a:rPr lang="en-US" dirty="0"/>
              <a:t> – 	Effective pain relief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106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1500-94EE-4AC7-8176-20592A6B1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   Airway Burns &amp; Warning Signs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5B08D-0996-4B97-B080-BD2DEBC0A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800" y="1853754"/>
            <a:ext cx="9779000" cy="41997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900" dirty="0"/>
              <a:t>Airway involvement can become life-threatening.</a:t>
            </a:r>
            <a:br>
              <a:rPr lang="en-US" sz="1900" dirty="0"/>
            </a:br>
            <a:endParaRPr lang="en-US" sz="1900" dirty="0"/>
          </a:p>
          <a:p>
            <a:pPr marL="0" indent="0">
              <a:buNone/>
            </a:pPr>
            <a:r>
              <a:rPr lang="en-US" sz="1900" b="1" dirty="0"/>
              <a:t>Signs include:</a:t>
            </a:r>
          </a:p>
          <a:p>
            <a:pPr marL="0" indent="0">
              <a:buNone/>
            </a:pPr>
            <a:endParaRPr lang="en-US" sz="1900" dirty="0"/>
          </a:p>
          <a:p>
            <a:pPr lvl="1"/>
            <a:r>
              <a:rPr lang="en-US" sz="1900" dirty="0"/>
              <a:t>Facial burns</a:t>
            </a:r>
          </a:p>
          <a:p>
            <a:pPr lvl="1"/>
            <a:r>
              <a:rPr lang="en-US" sz="1900" dirty="0"/>
              <a:t>Singed eyelashes or nasal hair</a:t>
            </a:r>
          </a:p>
          <a:p>
            <a:pPr lvl="1"/>
            <a:r>
              <a:rPr lang="en-US" sz="1900" dirty="0"/>
              <a:t>Sooty sputum</a:t>
            </a:r>
          </a:p>
          <a:p>
            <a:pPr lvl="1"/>
            <a:r>
              <a:rPr lang="en-US" sz="1900" dirty="0"/>
              <a:t>Hoarse voice</a:t>
            </a:r>
          </a:p>
          <a:p>
            <a:pPr lvl="1"/>
            <a:r>
              <a:rPr lang="en-US" sz="1900" dirty="0"/>
              <a:t>Stridor / noisy breathing</a:t>
            </a:r>
          </a:p>
          <a:p>
            <a:pPr lvl="1"/>
            <a:r>
              <a:rPr lang="en-US" sz="1900" dirty="0"/>
              <a:t>Persistent cough</a:t>
            </a:r>
          </a:p>
          <a:p>
            <a:pPr lvl="1"/>
            <a:r>
              <a:rPr lang="en-US" sz="1900" dirty="0"/>
              <a:t>Burns in closed spaces (e.g., house fire)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/>
              <a:t>⚠️ Airway may appear normal initially but deteriorate fast!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D732C46-270D-4742-AA4C-2D6ACE009C42}"/>
              </a:ext>
            </a:extLst>
          </p:cNvPr>
          <p:cNvGrpSpPr>
            <a:grpSpLocks/>
          </p:cNvGrpSpPr>
          <p:nvPr/>
        </p:nvGrpSpPr>
        <p:grpSpPr>
          <a:xfrm>
            <a:off x="6464300" y="2471635"/>
            <a:ext cx="4424742" cy="2035806"/>
            <a:chOff x="3177" y="-26990"/>
            <a:chExt cx="4418367" cy="1611953"/>
          </a:xfrm>
        </p:grpSpPr>
        <p:sp>
          <p:nvSpPr>
            <p:cNvPr id="5" name="Graphic 219">
              <a:extLst>
                <a:ext uri="{FF2B5EF4-FFF2-40B4-BE49-F238E27FC236}">
                  <a16:creationId xmlns:a16="http://schemas.microsoft.com/office/drawing/2014/main" id="{BDA30EE1-74ED-43E4-AA88-1882FBC0F57F}"/>
                </a:ext>
              </a:extLst>
            </p:cNvPr>
            <p:cNvSpPr/>
            <p:nvPr/>
          </p:nvSpPr>
          <p:spPr>
            <a:xfrm>
              <a:off x="3177" y="3178"/>
              <a:ext cx="4400550" cy="1581785"/>
            </a:xfrm>
            <a:custGeom>
              <a:avLst/>
              <a:gdLst/>
              <a:ahLst/>
              <a:cxnLst/>
              <a:rect l="l" t="t" r="r" b="b"/>
              <a:pathLst>
                <a:path w="4400550" h="1581785">
                  <a:moveTo>
                    <a:pt x="4400550" y="0"/>
                  </a:moveTo>
                  <a:lnTo>
                    <a:pt x="0" y="0"/>
                  </a:lnTo>
                  <a:lnTo>
                    <a:pt x="0" y="1581353"/>
                  </a:lnTo>
                  <a:lnTo>
                    <a:pt x="4400550" y="1581353"/>
                  </a:lnTo>
                  <a:lnTo>
                    <a:pt x="4400550" y="0"/>
                  </a:lnTo>
                  <a:close/>
                </a:path>
              </a:pathLst>
            </a:custGeom>
            <a:solidFill>
              <a:srgbClr val="E7EAF2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pic>
          <p:nvPicPr>
            <p:cNvPr id="6" name="Image 220">
              <a:extLst>
                <a:ext uri="{FF2B5EF4-FFF2-40B4-BE49-F238E27FC236}">
                  <a16:creationId xmlns:a16="http://schemas.microsoft.com/office/drawing/2014/main" id="{D00F2F46-B6F5-42BF-A10A-2BD06E7FC18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606" y="53953"/>
              <a:ext cx="2037524" cy="1228267"/>
            </a:xfrm>
            <a:prstGeom prst="rect">
              <a:avLst/>
            </a:prstGeom>
          </p:spPr>
        </p:pic>
        <p:pic>
          <p:nvPicPr>
            <p:cNvPr id="7" name="Image 221">
              <a:extLst>
                <a:ext uri="{FF2B5EF4-FFF2-40B4-BE49-F238E27FC236}">
                  <a16:creationId xmlns:a16="http://schemas.microsoft.com/office/drawing/2014/main" id="{898BFEFD-D3CF-4371-9473-7D0AAB90369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40270" y="54055"/>
              <a:ext cx="2206002" cy="1279626"/>
            </a:xfrm>
            <a:prstGeom prst="rect">
              <a:avLst/>
            </a:prstGeom>
          </p:spPr>
        </p:pic>
        <p:sp>
          <p:nvSpPr>
            <p:cNvPr id="8" name="Textbox 222">
              <a:extLst>
                <a:ext uri="{FF2B5EF4-FFF2-40B4-BE49-F238E27FC236}">
                  <a16:creationId xmlns:a16="http://schemas.microsoft.com/office/drawing/2014/main" id="{5F38585F-172F-4506-98A8-25A723D11A75}"/>
                </a:ext>
              </a:extLst>
            </p:cNvPr>
            <p:cNvSpPr txBox="1"/>
            <p:nvPr/>
          </p:nvSpPr>
          <p:spPr>
            <a:xfrm>
              <a:off x="20994" y="-26990"/>
              <a:ext cx="4400550" cy="1581785"/>
            </a:xfrm>
            <a:prstGeom prst="rect">
              <a:avLst/>
            </a:prstGeom>
            <a:ln w="6350">
              <a:solidFill>
                <a:srgbClr val="FFFFFF"/>
              </a:solidFill>
              <a:prstDash val="solid"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>
                <a:lnSpc>
                  <a:spcPct val="116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 		Early</a:t>
              </a:r>
              <a:r>
                <a:rPr lang="en-US" sz="1000" spc="-8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edema</a:t>
              </a:r>
              <a:r>
                <a:rPr lang="en-US" sz="1000" spc="35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			</a:t>
              </a:r>
              <a:r>
                <a:rPr lang="en-US" sz="100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Late</a:t>
              </a:r>
              <a:r>
                <a:rPr lang="en-US" sz="1000" spc="-75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000" spc="-10" dirty="0">
                  <a:effectLst/>
                  <a:latin typeface="Aptos"/>
                  <a:ea typeface="Times New Roman" panose="02020603050405020304" pitchFamily="18" charset="0"/>
                  <a:cs typeface="Times New Roman" panose="02020603050405020304" pitchFamily="18" charset="0"/>
                </a:rPr>
                <a:t>edema</a:t>
              </a:r>
              <a:endParaRPr lang="en-US" sz="1200" dirty="0">
                <a:effectLst/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566468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129</TotalTime>
  <Words>599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Arial</vt:lpstr>
      <vt:lpstr>Gill Sans MT</vt:lpstr>
      <vt:lpstr>Times New Roman</vt:lpstr>
      <vt:lpstr>Gallery</vt:lpstr>
      <vt:lpstr>PowerPoint Presentation</vt:lpstr>
      <vt:lpstr>MODULE TWO FIRST AID MANAGEMENT IN EMERGENCIES AT PRIMARY HEALTHCARE LEVEL  SESSION 2.9: MANAGEMENT OF BURN INJURIES     MA</vt:lpstr>
      <vt:lpstr>Introduction</vt:lpstr>
      <vt:lpstr>Session Objectives</vt:lpstr>
      <vt:lpstr>Types of Burns (Depth) </vt:lpstr>
      <vt:lpstr>Types of Burns (Cause-Based)</vt:lpstr>
      <vt:lpstr>First Aid for Burns (Immediate Actions) </vt:lpstr>
      <vt:lpstr>Special Considerations (HABCDE Approach)</vt:lpstr>
      <vt:lpstr>     Airway Burns &amp; Warning Signs </vt:lpstr>
      <vt:lpstr>Assessment of Burns </vt:lpstr>
      <vt:lpstr>PowerPoint Presentation</vt:lpstr>
      <vt:lpstr>PowerPoint Presentation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6</cp:revision>
  <dcterms:created xsi:type="dcterms:W3CDTF">2025-11-22T16:28:43Z</dcterms:created>
  <dcterms:modified xsi:type="dcterms:W3CDTF">2025-11-23T15:24:51Z</dcterms:modified>
</cp:coreProperties>
</file>